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Noto Sans SC" panose="020B0200000000000000" pitchFamily="34" charset="-122"/>
      <p:regular r:id="rId17"/>
      <p:bold r:id="rId18"/>
    </p:embeddedFont>
    <p:embeddedFont>
      <p:font typeface="Noto Sans SC Medium" panose="020B0200000000000000" pitchFamily="34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5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9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8FB9EF-A434-9B64-E5FD-6680F2450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4479DB-F1EC-A636-D5E4-65A9C57CB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DEE61-5CA3-E9DD-6B54-5E98F9C59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FA2D0B-41FB-C12D-9FED-A58A8468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D163C3-C45F-69DE-3995-583A90499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443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389433-E989-52AD-5509-D8B236FFD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B17B81-74A6-74E5-803E-300446145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14F914-370C-EDE8-5718-4FEFC28CF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49AFBD-F7F2-3F3E-F716-511828813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E3DD4D-17AF-8EAB-AF64-08274FFA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36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86C4B5-3C4D-865D-3587-44A5B09FF2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42EF45-C784-0886-8E5D-DDD154EDA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8DC3C5-0AC8-0852-F07A-9B2101424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B834C0-F7CE-F1B3-F21B-7670FB0F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3411C2-939E-DDEE-C0F9-9F717B1DF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71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FA5AC-5CA8-094A-DBA8-7A38F6F28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B6766E-6743-E6B0-3EC3-BDBAE3503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9B6E56-05A4-1A20-1088-7C8E90191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73DC4A-E44B-E10A-9BC3-04482AF5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BF44CD-1525-F1B6-2750-4B199263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4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CB5B60-CF1F-FD57-78D2-2BFC4ED64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E32833-4C3D-6588-24C4-CA8005D05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C03AFC-5AF2-CDCF-5ADA-FF34EC64D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7B3855-A02B-D7E1-3FFD-1A79D961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C9ABCC-38E3-CC32-D20B-A5C423ED9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226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FD1D76-8EA9-C8EC-8152-1A772125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971F01-E413-0780-6C8A-77ED9AA313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09C248-6784-B1BB-0C7E-370DCC7C1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DD455F-93F2-EE88-B906-C124E5C14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7D901D-89AA-A0CB-6C30-BECF62B9D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B90B0C-5D93-E96F-8CBD-E89B61704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068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D57D86-BF4D-5113-4628-83A87951F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FCD47C-B5CA-7A4A-1CBE-BF67FF0BF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2D8979-6DF4-62A2-ADB0-6A02A271F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7BBD6A-CE70-F92B-32D3-98BD07A25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FEBB51-96EC-236A-DE0F-56869692F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4683F5E-7327-1BE1-053F-AF06CDD7B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AC74282-3043-485F-A59D-D20D0DBB8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06F3BF6-2175-5E45-E922-644AAE4B6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305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5C649D-013B-A56E-FEB9-216E27ADA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1D98872-7635-4F83-7B18-79303386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1FB45D4-42C3-9C38-8702-F596CB3F4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ED65533-0636-6E82-BEF5-A98D8355B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725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97DDE96-8C7F-5E6E-9BBB-EC6DD9C7A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B2A191E-3AED-2539-B3C8-08C96B34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A782EA-79F8-FBC1-2EBE-3EBA34037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45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9A66A-D1F2-E19D-29B4-14F3A01D6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2188BA-C707-AFD0-E74E-9D96A7DCD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2476F6-6D6A-951D-0CEC-A15204DD0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692C67B-1BA9-AF83-6244-24BD7AB38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E7F1B5-3576-F4F5-0FF3-DE84F3E1D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F88B91-7EDC-BB07-2267-EAF47249C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454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0C7AD3-995E-E237-5070-7A91D6B58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5D8B30-94E3-D940-02CD-70CA92E589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8A4B42-3406-A9CD-08C6-038DFE7A18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33207A-1480-0026-54D8-813C7D66B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459B8-29B6-441D-A0F0-B09244640098}" type="datetimeFigureOut">
              <a:rPr lang="zh-CN" altLang="en-US" smtClean="0"/>
              <a:t>2025/5/17 Saturday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14F568-C3F2-4572-C66C-22BC5AF51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00E031-1203-6F1A-A39C-A86D37D76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149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2DE060B-3196-9AB9-CF15-D542D3C9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BDA690-6ABF-79DB-CA9E-1DDB2D732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70709-123E-9116-F067-33CDD6035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Noto Sans SC" panose="020B0200000000000000" pitchFamily="34" charset="-122"/>
                <a:ea typeface="Noto Sans SC" panose="020B0200000000000000" pitchFamily="34" charset="-122"/>
              </a:defRPr>
            </a:lvl1pPr>
          </a:lstStyle>
          <a:p>
            <a:fld id="{E47459B8-29B6-441D-A0F0-B09244640098}" type="datetimeFigureOut">
              <a:rPr lang="zh-CN" altLang="en-US" smtClean="0"/>
              <a:pPr/>
              <a:t>2025/5/17 Saturday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88D819-2693-EEF9-23EE-8874843A95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Noto Sans SC" panose="020B0200000000000000" pitchFamily="34" charset="-122"/>
                <a:ea typeface="Noto Sans SC" panose="020B02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D73244-454D-C5F4-D758-DE99FA24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13E4B8-6709-4422-BA64-B294DC6989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407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o Sans SC Medium" panose="020B0200000000000000" pitchFamily="34" charset="-122"/>
          <a:ea typeface="Noto Sans SC Medium" panose="020B02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oto Sans SC" panose="020B0200000000000000" pitchFamily="34" charset="-122"/>
          <a:ea typeface="Noto Sans SC" panose="020B02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oto Sans SC" panose="020B0200000000000000" pitchFamily="34" charset="-122"/>
          <a:ea typeface="Noto Sans SC" panose="020B02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SC" panose="020B0200000000000000" pitchFamily="34" charset="-122"/>
          <a:ea typeface="Noto Sans SC" panose="020B02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SC" panose="020B0200000000000000" pitchFamily="34" charset="-122"/>
          <a:ea typeface="Noto Sans SC" panose="020B02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SC" panose="020B0200000000000000" pitchFamily="34" charset="-122"/>
          <a:ea typeface="Noto Sans SC" panose="020B02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6D93A7AF-3944-E59A-DA13-381B19EAC866}"/>
              </a:ext>
            </a:extLst>
          </p:cNvPr>
          <p:cNvSpPr/>
          <p:nvPr/>
        </p:nvSpPr>
        <p:spPr>
          <a:xfrm>
            <a:off x="2644486" y="2421082"/>
            <a:ext cx="6903024" cy="2015836"/>
          </a:xfrm>
          <a:prstGeom prst="roundRect">
            <a:avLst>
              <a:gd name="adj" fmla="val 4944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3272063-1D56-CD75-09F3-F4331C9BD046}"/>
              </a:ext>
            </a:extLst>
          </p:cNvPr>
          <p:cNvSpPr txBox="1"/>
          <p:nvPr/>
        </p:nvSpPr>
        <p:spPr>
          <a:xfrm>
            <a:off x="3104634" y="2938345"/>
            <a:ext cx="5982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latin typeface="+mj-ea"/>
                <a:ea typeface="+mj-ea"/>
              </a:rPr>
              <a:t>《</a:t>
            </a:r>
            <a:r>
              <a:rPr lang="zh-CN" altLang="en-US" sz="4000" dirty="0">
                <a:latin typeface="+mj-ea"/>
                <a:ea typeface="+mj-ea"/>
              </a:rPr>
              <a:t>海底两万里</a:t>
            </a:r>
            <a:r>
              <a:rPr lang="en-US" altLang="zh-CN" sz="4000" dirty="0">
                <a:latin typeface="+mj-ea"/>
                <a:ea typeface="+mj-ea"/>
              </a:rPr>
              <a:t>》</a:t>
            </a:r>
            <a:r>
              <a:rPr lang="zh-CN" altLang="en-US" sz="4000" dirty="0">
                <a:latin typeface="+mj-ea"/>
                <a:ea typeface="+mj-ea"/>
              </a:rPr>
              <a:t>人物介绍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DCF800B-4703-7775-035F-F697D6DB4A18}"/>
              </a:ext>
            </a:extLst>
          </p:cNvPr>
          <p:cNvSpPr txBox="1"/>
          <p:nvPr/>
        </p:nvSpPr>
        <p:spPr>
          <a:xfrm>
            <a:off x="5388112" y="364623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阿龙纳斯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5AF5EE-4F3D-3532-6E65-FF9286D66B1A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983FFE-EA07-02AD-61EA-282FDE665AF3}"/>
              </a:ext>
            </a:extLst>
          </p:cNvPr>
          <p:cNvSpPr txBox="1"/>
          <p:nvPr/>
        </p:nvSpPr>
        <p:spPr>
          <a:xfrm>
            <a:off x="372764" y="1804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标题</a:t>
            </a:r>
          </a:p>
        </p:txBody>
      </p:sp>
      <p:pic>
        <p:nvPicPr>
          <p:cNvPr id="10" name="图片 9" descr="图片包含 游戏机, 星星, 夜空, 日落">
            <a:extLst>
              <a:ext uri="{FF2B5EF4-FFF2-40B4-BE49-F238E27FC236}">
                <a16:creationId xmlns:a16="http://schemas.microsoft.com/office/drawing/2014/main" id="{8F9D8E6D-AC7E-BCB4-A81D-72427745B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096061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6" grpId="0"/>
      <p:bldP spid="7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BE19AC-A232-9A9F-3280-2A92E2BE5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83418735-1F56-45BF-1A05-13F3F51F6311}"/>
              </a:ext>
            </a:extLst>
          </p:cNvPr>
          <p:cNvSpPr/>
          <p:nvPr/>
        </p:nvSpPr>
        <p:spPr>
          <a:xfrm>
            <a:off x="2416342" y="1873918"/>
            <a:ext cx="7359316" cy="3110163"/>
          </a:xfrm>
          <a:prstGeom prst="roundRect">
            <a:avLst>
              <a:gd name="adj" fmla="val 3616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37B5BE0-C19C-C69E-6E14-575C7A8E2BAA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B55366-570A-0B40-D0CB-9B3F6A136460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成长历程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F08CA46B-C07F-872B-4413-3B729174B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F6A1574-23B8-DF03-2343-9110217EE54B}"/>
              </a:ext>
            </a:extLst>
          </p:cNvPr>
          <p:cNvSpPr txBox="1"/>
          <p:nvPr/>
        </p:nvSpPr>
        <p:spPr>
          <a:xfrm>
            <a:off x="2743201" y="2110128"/>
            <a:ext cx="6705598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探险前期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在登上鹦鹉螺号之前，阿龙纳斯是生活在陆地科研圈的学者，虽有丰富海洋知识，但对海底真实世界认识有限，主要依靠书本与有限的海上考察。这次被迫加入海底探险，开启了他人生全新篇章，从最初对鹦鹉螺号环境、船员身份的困惑，到逐渐适应海底生活节奏，开启系统性海底科研之旅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373355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B6C9F-3CE4-87CE-566C-24F1C9694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1BE3C933-AFD7-F2E4-D447-00C7A73B1096}"/>
              </a:ext>
            </a:extLst>
          </p:cNvPr>
          <p:cNvSpPr/>
          <p:nvPr/>
        </p:nvSpPr>
        <p:spPr>
          <a:xfrm>
            <a:off x="2205789" y="1876926"/>
            <a:ext cx="7780422" cy="3025943"/>
          </a:xfrm>
          <a:prstGeom prst="roundRect">
            <a:avLst>
              <a:gd name="adj" fmla="val 3208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7690F5-9B18-55D2-95F2-FA7629C24072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56EC7F-CE7A-12F5-4D71-8940D97BE37D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成长历程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1F3DE8D4-BA2B-D8F6-862A-F36F53E48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2E59832-398C-060E-4CE3-3B7F50306EBA}"/>
              </a:ext>
            </a:extLst>
          </p:cNvPr>
          <p:cNvSpPr txBox="1"/>
          <p:nvPr/>
        </p:nvSpPr>
        <p:spPr>
          <a:xfrm>
            <a:off x="2472489" y="2110128"/>
            <a:ext cx="7247022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探险中期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随着鹦鹉螺号在各大洋穿梭，阿龙纳斯目睹无数海底奇观，如珊瑚王国、海底森林、沉没的亚特兰蒂斯遗迹等，不断刷新认知，他的科学研究从理论迈向实践，对海洋生物间复杂关系、海底地质变迁等有了更深刻理解，同时也在船长影响下，开始反思人类与海洋、文明发展的关系，内心世界悄然改变，对生命、自由有了新感悟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751290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E8B1D-BA08-CADB-74DF-8AFF8530D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CE2AA624-C571-940D-5BF4-A2020C5E2C3E}"/>
              </a:ext>
            </a:extLst>
          </p:cNvPr>
          <p:cNvSpPr/>
          <p:nvPr/>
        </p:nvSpPr>
        <p:spPr>
          <a:xfrm>
            <a:off x="1989221" y="1840832"/>
            <a:ext cx="8213558" cy="3176336"/>
          </a:xfrm>
          <a:prstGeom prst="roundRect">
            <a:avLst>
              <a:gd name="adj" fmla="val 3208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2ED5CC-36C4-61C2-8C60-A933DD4D4426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11BA52C-7AB8-35D9-E194-A721EC09FDEE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成长历程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454F99D0-3E90-EB18-A7BC-81AA24BC6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5015C7D-D633-2814-C98F-68AABA9D480D}"/>
              </a:ext>
            </a:extLst>
          </p:cNvPr>
          <p:cNvSpPr txBox="1"/>
          <p:nvPr/>
        </p:nvSpPr>
        <p:spPr>
          <a:xfrm>
            <a:off x="2247900" y="2158460"/>
            <a:ext cx="7696200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探险后期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经历重重险阻与震撼心灵的海底之旅，阿龙纳斯带着海量珍贵资料、标本回归陆地，虽身体遭受一定磨难，但精神境界提升，他的科研成果因这次探险在学术界引发巨大轰动，他成为海洋科学领域的传奇人物。然而，心底对海底世界的眷恋、对船长命运的牵挂始终存在，这段经历塑造了他独特的人生态度，让他在科学探索道路上更加坚定且富有担当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8619450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3A950-4D7F-C36C-6BC1-751705FED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297122AC-C982-5B5D-7B12-406B72B68EBA}"/>
              </a:ext>
            </a:extLst>
          </p:cNvPr>
          <p:cNvSpPr/>
          <p:nvPr/>
        </p:nvSpPr>
        <p:spPr>
          <a:xfrm>
            <a:off x="1993721" y="2237874"/>
            <a:ext cx="8213558" cy="2382252"/>
          </a:xfrm>
          <a:prstGeom prst="roundRect">
            <a:avLst>
              <a:gd name="adj" fmla="val 3208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8681BBE-3347-FF07-6A69-96DDB278E6DC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07F7992-7BF0-BBDB-E72C-72736ACB1DDA}"/>
              </a:ext>
            </a:extLst>
          </p:cNvPr>
          <p:cNvSpPr txBox="1"/>
          <p:nvPr/>
        </p:nvSpPr>
        <p:spPr>
          <a:xfrm>
            <a:off x="372764" y="-11904"/>
            <a:ext cx="1620957" cy="376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  <a:buNone/>
            </a:pPr>
            <a:r>
              <a:rPr lang="zh-CN" altLang="en-US" sz="1600" i="0" dirty="0">
                <a:effectLst/>
                <a:latin typeface="-apple-system"/>
              </a:rPr>
              <a:t>人物影响与意义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4A573849-2E30-3A04-311D-61A1B7B88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F657DB4-9311-3510-8906-7AA641E33168}"/>
              </a:ext>
            </a:extLst>
          </p:cNvPr>
          <p:cNvSpPr txBox="1"/>
          <p:nvPr/>
        </p:nvSpPr>
        <p:spPr>
          <a:xfrm>
            <a:off x="2252400" y="2573549"/>
            <a:ext cx="7696200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对推动海底科学探索发展意义重大，其带回的资料填补诸多海洋科学空白，为后续科研提供宝贵参考；从文学角度看，阿龙纳斯形象丰富了冒险文学人物画廊，他身上求知、勇敢等品质激励着无数读者追求梦想、探索未知，成为文学史上经典的知识分子冒险代表，影响深远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784255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32017-D278-8C3F-CCF3-E42A9E01A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33DA4DB9-94BF-B65F-7C55-A112BF6E9CD4}"/>
              </a:ext>
            </a:extLst>
          </p:cNvPr>
          <p:cNvSpPr/>
          <p:nvPr/>
        </p:nvSpPr>
        <p:spPr>
          <a:xfrm>
            <a:off x="1989221" y="1863223"/>
            <a:ext cx="8213558" cy="3164305"/>
          </a:xfrm>
          <a:prstGeom prst="roundRect">
            <a:avLst>
              <a:gd name="adj" fmla="val 3208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41EEB21-AB53-E83A-A836-B8F3D080304C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1B4800-0CD9-1429-B0E4-72B0A464BAFE}"/>
              </a:ext>
            </a:extLst>
          </p:cNvPr>
          <p:cNvSpPr txBox="1"/>
          <p:nvPr/>
        </p:nvSpPr>
        <p:spPr>
          <a:xfrm>
            <a:off x="372764" y="-11904"/>
            <a:ext cx="595035" cy="376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  <a:buNone/>
            </a:pPr>
            <a:r>
              <a:rPr lang="zh-CN" altLang="en-US" sz="1600" i="0" dirty="0">
                <a:effectLst/>
                <a:latin typeface="-apple-system"/>
              </a:rPr>
              <a:t>总结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CCF8D9C7-F92E-BFCB-2D49-A63A8900B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0B201D3-6BBD-1A34-D986-E372C70DDD2F}"/>
              </a:ext>
            </a:extLst>
          </p:cNvPr>
          <p:cNvSpPr txBox="1"/>
          <p:nvPr/>
        </p:nvSpPr>
        <p:spPr>
          <a:xfrm>
            <a:off x="2247900" y="2198899"/>
            <a:ext cx="7696200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从推动情节角度看，他作为故事的亲历者与叙述者之一，其视角为读者呈现了神秘海底世界的奇幻冒险，是串联起整个故事发展的重要线索人物，没有他也就少了向外界传递海底秘密的关键一环。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从展现主题来说，阿龙纳斯身上体现的勇于探索未知、追求科学真理等精神，契合了</a:t>
            </a:r>
            <a:r>
              <a:rPr lang="en-US" altLang="zh-CN" i="0" dirty="0">
                <a:effectLst/>
              </a:rPr>
              <a:t>《</a:t>
            </a:r>
            <a:r>
              <a:rPr lang="zh-CN" altLang="en-US" i="0" dirty="0">
                <a:effectLst/>
              </a:rPr>
              <a:t>海底两万里</a:t>
            </a:r>
            <a:r>
              <a:rPr lang="en-US" altLang="zh-CN" i="0" dirty="0">
                <a:effectLst/>
              </a:rPr>
              <a:t>》</a:t>
            </a:r>
            <a:r>
              <a:rPr lang="zh-CN" altLang="en-US" i="0" dirty="0">
                <a:effectLst/>
              </a:rPr>
              <a:t>中对人类探索精神的赞美等主题内涵，是主题呈现的重要载体之一。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0136988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0A87A-D4C5-693A-1609-41625AB3D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00345B87-F806-F82D-BACE-F69E11F63885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8ECDBC-ED96-BEBF-F919-E4EA874146EA}"/>
              </a:ext>
            </a:extLst>
          </p:cNvPr>
          <p:cNvSpPr txBox="1"/>
          <p:nvPr/>
        </p:nvSpPr>
        <p:spPr>
          <a:xfrm>
            <a:off x="372764" y="-11904"/>
            <a:ext cx="595035" cy="376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  <a:buNone/>
            </a:pPr>
            <a:r>
              <a:rPr lang="zh-CN" altLang="en-US" sz="1600" i="0" dirty="0">
                <a:effectLst/>
                <a:latin typeface="-apple-system"/>
              </a:rPr>
              <a:t>感谢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C1E8D600-A5FB-C0B5-0761-816433CA4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3" name="圆: 空心 2">
            <a:extLst>
              <a:ext uri="{FF2B5EF4-FFF2-40B4-BE49-F238E27FC236}">
                <a16:creationId xmlns:a16="http://schemas.microsoft.com/office/drawing/2014/main" id="{53E66AE4-F072-9067-49A7-21C096B0FD12}"/>
              </a:ext>
            </a:extLst>
          </p:cNvPr>
          <p:cNvSpPr/>
          <p:nvPr/>
        </p:nvSpPr>
        <p:spPr>
          <a:xfrm>
            <a:off x="4014536" y="1347536"/>
            <a:ext cx="4162927" cy="4162927"/>
          </a:xfrm>
          <a:prstGeom prst="donut">
            <a:avLst>
              <a:gd name="adj" fmla="val 18229"/>
            </a:avLst>
          </a:prstGeom>
          <a:gradFill flip="none" rotWithShape="1">
            <a:gsLst>
              <a:gs pos="50500">
                <a:srgbClr val="00B09F"/>
              </a:gs>
              <a:gs pos="0">
                <a:srgbClr val="00B0F0">
                  <a:alpha val="22000"/>
                </a:srgbClr>
              </a:gs>
              <a:gs pos="100000">
                <a:srgbClr val="00B050">
                  <a:alpha val="22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rgbClr val="1050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CC5B71B-0212-DC1A-DE63-C8219190C8EE}"/>
              </a:ext>
            </a:extLst>
          </p:cNvPr>
          <p:cNvSpPr/>
          <p:nvPr/>
        </p:nvSpPr>
        <p:spPr>
          <a:xfrm>
            <a:off x="4957666" y="6920204"/>
            <a:ext cx="2276668" cy="945500"/>
          </a:xfrm>
          <a:prstGeom prst="roundRect">
            <a:avLst>
              <a:gd name="adj" fmla="val 9788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5CD57F0-DC05-D2BC-0FA0-B75876602255}"/>
              </a:ext>
            </a:extLst>
          </p:cNvPr>
          <p:cNvSpPr txBox="1"/>
          <p:nvPr/>
        </p:nvSpPr>
        <p:spPr>
          <a:xfrm>
            <a:off x="5011780" y="7011505"/>
            <a:ext cx="2222554" cy="772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500" i="0" dirty="0">
                <a:effectLst/>
              </a:rPr>
              <a:t>从推动情节角度看，他作为故事的亲历者与叙述者之一，其视角为读者呈现了神秘海底世界的奇幻冒险，是串联起整个故事发展的重要线索人物，没有他也就少了向外界传递海底秘密的关键一环。</a:t>
            </a:r>
          </a:p>
          <a:p>
            <a:pPr algn="just">
              <a:lnSpc>
                <a:spcPct val="150000"/>
              </a:lnSpc>
            </a:pPr>
            <a:r>
              <a:rPr lang="zh-CN" altLang="en-US" sz="500" i="0" dirty="0">
                <a:effectLst/>
              </a:rPr>
              <a:t>从展现主题来说，阿龙纳斯身上体现的勇于探索未知、追求科学真理等精神，契合了</a:t>
            </a:r>
            <a:r>
              <a:rPr lang="en-US" altLang="zh-CN" sz="500" i="0" dirty="0">
                <a:effectLst/>
              </a:rPr>
              <a:t>《</a:t>
            </a:r>
            <a:r>
              <a:rPr lang="zh-CN" altLang="en-US" sz="500" i="0" dirty="0">
                <a:effectLst/>
              </a:rPr>
              <a:t>海底两万里</a:t>
            </a:r>
            <a:r>
              <a:rPr lang="en-US" altLang="zh-CN" sz="500" i="0" dirty="0">
                <a:effectLst/>
              </a:rPr>
              <a:t>》</a:t>
            </a:r>
            <a:r>
              <a:rPr lang="zh-CN" altLang="en-US" sz="500" i="0" dirty="0">
                <a:effectLst/>
              </a:rPr>
              <a:t>中对人类探索精神的赞美等主题内涵，是主题呈现的重要载体之一。</a:t>
            </a:r>
            <a:endParaRPr lang="zh-CN" altLang="en-US" sz="500" i="0" dirty="0">
              <a:effectLst/>
              <a:latin typeface="inheri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ADA527D-6115-3611-C32D-327CD9E922ED}"/>
              </a:ext>
            </a:extLst>
          </p:cNvPr>
          <p:cNvSpPr txBox="1"/>
          <p:nvPr/>
        </p:nvSpPr>
        <p:spPr>
          <a:xfrm>
            <a:off x="3638435" y="3136611"/>
            <a:ext cx="4915128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B w="38100" h="38100"/>
            </a:sp3d>
          </a:bodyPr>
          <a:lstStyle/>
          <a:p>
            <a:pPr algn="ctr"/>
            <a:r>
              <a:rPr lang="en-US" altLang="zh-CN" sz="3200" dirty="0">
                <a:effectLst>
                  <a:glow rad="127000">
                    <a:schemeClr val="tx1">
                      <a:alpha val="40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THANKS FOR WATCHING</a:t>
            </a:r>
            <a:endParaRPr lang="zh-CN" altLang="en-US" sz="3200" dirty="0">
              <a:effectLst>
                <a:glow rad="127000">
                  <a:schemeClr val="tx1">
                    <a:alpha val="40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83004E8-4E0E-D9FE-0290-67320800EA5A}"/>
              </a:ext>
            </a:extLst>
          </p:cNvPr>
          <p:cNvSpPr txBox="1"/>
          <p:nvPr/>
        </p:nvSpPr>
        <p:spPr>
          <a:xfrm>
            <a:off x="5813222" y="375670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刘泽宣</a:t>
            </a:r>
          </a:p>
        </p:txBody>
      </p:sp>
    </p:spTree>
    <p:extLst>
      <p:ext uri="{BB962C8B-B14F-4D97-AF65-F5344CB8AC3E}">
        <p14:creationId xmlns:p14="http://schemas.microsoft.com/office/powerpoint/2010/main" val="3835839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" dur="1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42" presetClass="path" presetSubtype="0" decel="10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04259 " pathEditMode="relative" rAng="0" ptsTypes="AA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13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4.81481E-6 L 0.47891 0.54862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076" y="2743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" presetClass="exit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xit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75000" y="1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2" presetClass="path" presetSubtype="0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47891 0.54862 L 0.44284 0.54862 " pathEditMode="relative" rAng="0" ptsTypes="AA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0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3" grpId="0" animBg="1"/>
      <p:bldP spid="3" grpId="1" animBg="1"/>
      <p:bldP spid="8" grpId="0"/>
      <p:bldP spid="8" grpId="1"/>
      <p:bldP spid="8" grpId="2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C4E3F-4D12-F026-D4E8-915AEFE41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EDC8DB82-E239-06F5-936C-B1502719E3CD}"/>
              </a:ext>
            </a:extLst>
          </p:cNvPr>
          <p:cNvSpPr/>
          <p:nvPr/>
        </p:nvSpPr>
        <p:spPr>
          <a:xfrm>
            <a:off x="2689058" y="2255921"/>
            <a:ext cx="6813880" cy="2346158"/>
          </a:xfrm>
          <a:prstGeom prst="roundRect">
            <a:avLst>
              <a:gd name="adj" fmla="val 4175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6C11353-AC60-B5BA-A838-DFED6E28D765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8542CA-62BE-5CB1-F7DC-F14795B91BFA}"/>
              </a:ext>
            </a:extLst>
          </p:cNvPr>
          <p:cNvSpPr txBox="1"/>
          <p:nvPr/>
        </p:nvSpPr>
        <p:spPr>
          <a:xfrm>
            <a:off x="372764" y="18048"/>
            <a:ext cx="20168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基本信息</a:t>
            </a:r>
            <a:r>
              <a:rPr lang="en-US" altLang="zh-CN" sz="1600" dirty="0"/>
              <a:t> – </a:t>
            </a:r>
            <a:r>
              <a:rPr lang="zh-CN" altLang="en-US" sz="1600" dirty="0"/>
              <a:t>出身背景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E9029C99-ACD9-652C-C31B-EFA9F4F74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90555D7-FDF6-55BF-DFAF-65A165B74021}"/>
              </a:ext>
            </a:extLst>
          </p:cNvPr>
          <p:cNvSpPr txBox="1"/>
          <p:nvPr/>
        </p:nvSpPr>
        <p:spPr>
          <a:xfrm>
            <a:off x="3047497" y="2576234"/>
            <a:ext cx="6097002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i="0" dirty="0">
                <a:effectLst/>
              </a:rPr>
              <a:t>法国 </a:t>
            </a:r>
            <a:r>
              <a:rPr lang="zh-CN" altLang="en-US" b="0" i="0" dirty="0">
                <a:effectLst/>
              </a:rPr>
              <a:t>著名 </a:t>
            </a:r>
            <a:r>
              <a:rPr lang="zh-CN" altLang="en-US" b="1" i="0" dirty="0">
                <a:effectLst/>
              </a:rPr>
              <a:t>生物学家</a:t>
            </a:r>
            <a:r>
              <a:rPr lang="zh-CN" altLang="en-US" b="0" i="0" dirty="0">
                <a:effectLst/>
              </a:rPr>
              <a:t>，生活在 </a:t>
            </a:r>
            <a:r>
              <a:rPr lang="en-US" altLang="zh-CN" b="1" i="0" dirty="0">
                <a:effectLst/>
              </a:rPr>
              <a:t>19 </a:t>
            </a:r>
            <a:r>
              <a:rPr lang="zh-CN" altLang="en-US" b="1" i="0" dirty="0">
                <a:effectLst/>
              </a:rPr>
              <a:t>世纪</a:t>
            </a:r>
            <a:r>
              <a:rPr lang="zh-CN" altLang="en-US" i="0" dirty="0">
                <a:effectLst/>
              </a:rPr>
              <a:t> </a:t>
            </a:r>
            <a:r>
              <a:rPr lang="zh-CN" altLang="en-US" b="0" i="0" dirty="0">
                <a:effectLst/>
              </a:rPr>
              <a:t>的欧洲科学蓬勃发展的时代，自幼对 </a:t>
            </a:r>
            <a:r>
              <a:rPr lang="zh-CN" altLang="en-US" b="1" i="0" dirty="0">
                <a:effectLst/>
              </a:rPr>
              <a:t>海洋生物</a:t>
            </a:r>
            <a:r>
              <a:rPr lang="zh-CN" altLang="en-US" i="0" dirty="0">
                <a:effectLst/>
              </a:rPr>
              <a:t> </a:t>
            </a:r>
            <a:r>
              <a:rPr lang="zh-CN" altLang="en-US" b="0" i="0" dirty="0">
                <a:effectLst/>
              </a:rPr>
              <a:t>充满浓厚兴趣，接受了 </a:t>
            </a:r>
            <a:r>
              <a:rPr lang="zh-CN" altLang="en-US" b="1" i="0" dirty="0">
                <a:effectLst/>
              </a:rPr>
              <a:t>良好且系统的科学教育</a:t>
            </a:r>
            <a:r>
              <a:rPr lang="zh-CN" altLang="en-US" b="0" i="0" dirty="0">
                <a:effectLst/>
              </a:rPr>
              <a:t>，积累了扎实的生物学知识，为后续的 </a:t>
            </a:r>
            <a:r>
              <a:rPr lang="zh-CN" altLang="en-US" b="1" i="0" dirty="0">
                <a:effectLst/>
              </a:rPr>
              <a:t>海洋探险</a:t>
            </a:r>
            <a:r>
              <a:rPr lang="zh-CN" altLang="en-US" i="0" dirty="0">
                <a:effectLst/>
              </a:rPr>
              <a:t> </a:t>
            </a:r>
            <a:r>
              <a:rPr lang="zh-CN" altLang="en-US" b="0" i="0" dirty="0">
                <a:effectLst/>
              </a:rPr>
              <a:t>奠定理论基础。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0369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BACF0-4580-55B1-B4E0-3291FD75A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DABD4C47-C2C5-E45B-62E8-20A6336E6322}"/>
              </a:ext>
            </a:extLst>
          </p:cNvPr>
          <p:cNvSpPr/>
          <p:nvPr/>
        </p:nvSpPr>
        <p:spPr>
          <a:xfrm>
            <a:off x="2580774" y="2255921"/>
            <a:ext cx="7030448" cy="2346158"/>
          </a:xfrm>
          <a:prstGeom prst="roundRect">
            <a:avLst>
              <a:gd name="adj" fmla="val 4175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FAF0EDD-B054-72DA-257C-FB3C2D0B9558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8FB9AB6-7386-E2AA-F57C-B3DB1930115F}"/>
              </a:ext>
            </a:extLst>
          </p:cNvPr>
          <p:cNvSpPr txBox="1"/>
          <p:nvPr/>
        </p:nvSpPr>
        <p:spPr>
          <a:xfrm>
            <a:off x="372764" y="18048"/>
            <a:ext cx="16225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/>
              <a:t>职业身份与成就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217E2408-0C2B-E96D-32E4-B7E178BB7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F439D251-16AB-425A-F907-A33DABBEFEB9}"/>
              </a:ext>
            </a:extLst>
          </p:cNvPr>
          <p:cNvSpPr txBox="1"/>
          <p:nvPr/>
        </p:nvSpPr>
        <p:spPr>
          <a:xfrm>
            <a:off x="2888328" y="2576234"/>
            <a:ext cx="6415339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i="0" dirty="0">
                <a:effectLst/>
              </a:rPr>
              <a:t>职业</a:t>
            </a:r>
            <a:r>
              <a:rPr lang="zh-CN" altLang="en-US" b="0" i="0" dirty="0">
                <a:effectLst/>
              </a:rPr>
              <a:t> ：生物学家</a:t>
            </a:r>
            <a:endParaRPr lang="en-US" altLang="zh-CN" b="0" i="0" dirty="0"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effectLst/>
              </a:rPr>
              <a:t>长期在科研机构从事海洋生物研究工作，致力于探索海洋生态奥秘，学术成果丰富，在专业领域小有名气，发表过多篇具有影响力的学术论文，对海洋生物分类与习性研究贡献突出。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7825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F5AC2-BD3A-30A0-D809-DF35CF31F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9B2FF27B-3E0B-9BD9-BE60-18957D112437}"/>
              </a:ext>
            </a:extLst>
          </p:cNvPr>
          <p:cNvSpPr/>
          <p:nvPr/>
        </p:nvSpPr>
        <p:spPr>
          <a:xfrm>
            <a:off x="2580774" y="2255921"/>
            <a:ext cx="7030448" cy="2346158"/>
          </a:xfrm>
          <a:prstGeom prst="roundRect">
            <a:avLst>
              <a:gd name="adj" fmla="val 4175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309368A-9A71-161A-70E5-F8D3504B6BE7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8ECFDB8-0E85-F3E6-C80F-11934B5A217A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性格特点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ADB09239-9F76-9813-0F52-63CF47D86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03C33BC-1FC6-6DBE-42DB-7DD5C869A271}"/>
              </a:ext>
            </a:extLst>
          </p:cNvPr>
          <p:cNvSpPr txBox="1"/>
          <p:nvPr/>
        </p:nvSpPr>
        <p:spPr>
          <a:xfrm>
            <a:off x="2888328" y="2576234"/>
            <a:ext cx="6415339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求知欲强</a:t>
            </a:r>
            <a:endParaRPr lang="en-US" altLang="zh-CN" b="1" i="0" dirty="0">
              <a:effectLst/>
            </a:endParaRPr>
          </a:p>
          <a:p>
            <a:pPr>
              <a:lnSpc>
                <a:spcPct val="150000"/>
              </a:lnSpc>
            </a:pPr>
            <a:r>
              <a:rPr lang="zh-CN" altLang="en-US" b="0" i="0" dirty="0">
                <a:effectLst/>
                <a:latin typeface="inherit"/>
              </a:rPr>
              <a:t>举例：在得知海洋中出现不明怪物后，毫不犹豫地加入追捕行动，渴望亲眼目睹并研究这一神秘生物，深入了解未知的海洋世界，不放过任何一次可能拓展知识边界的机会。</a:t>
            </a:r>
          </a:p>
        </p:txBody>
      </p:sp>
    </p:spTree>
    <p:extLst>
      <p:ext uri="{BB962C8B-B14F-4D97-AF65-F5344CB8AC3E}">
        <p14:creationId xmlns:p14="http://schemas.microsoft.com/office/powerpoint/2010/main" val="440505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5D7E3-017D-C23B-52A3-61572F985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FF5D8EEE-98C0-5493-CA30-69A26977837C}"/>
              </a:ext>
            </a:extLst>
          </p:cNvPr>
          <p:cNvSpPr/>
          <p:nvPr/>
        </p:nvSpPr>
        <p:spPr>
          <a:xfrm>
            <a:off x="2580774" y="2255921"/>
            <a:ext cx="7030448" cy="2346158"/>
          </a:xfrm>
          <a:prstGeom prst="roundRect">
            <a:avLst>
              <a:gd name="adj" fmla="val 4175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99CFCAD-0386-47DE-A10F-5DD6E6B768F6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5F8BD5-5B90-7DAD-04A9-EDABB0763B98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性格特点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7938FD91-FBBF-EE2B-A5B2-051C19A5C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40B64B6-B8C6-5BEC-2DF8-F766FD15ED5D}"/>
              </a:ext>
            </a:extLst>
          </p:cNvPr>
          <p:cNvSpPr txBox="1"/>
          <p:nvPr/>
        </p:nvSpPr>
        <p:spPr>
          <a:xfrm>
            <a:off x="2888328" y="2576234"/>
            <a:ext cx="6415339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勇敢无畏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举例：在面对凶狠的鲨鱼、冰山封路等重重危险时，始终坚守在探险队伍中，没有退缩，与尼摩船长等人并肩作战，展现出非凡的勇气，将个人安危置之度外，只为追求科学真理。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3884858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251DC-0554-DF7D-6C65-4104E1246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935EC11D-86B4-9B63-82FF-4806F7595C79}"/>
              </a:ext>
            </a:extLst>
          </p:cNvPr>
          <p:cNvSpPr/>
          <p:nvPr/>
        </p:nvSpPr>
        <p:spPr>
          <a:xfrm>
            <a:off x="2580774" y="2255921"/>
            <a:ext cx="7030448" cy="2346158"/>
          </a:xfrm>
          <a:prstGeom prst="roundRect">
            <a:avLst>
              <a:gd name="adj" fmla="val 4175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3DD3AC4-E926-F4CD-7153-DF7AD389771A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1C5C72C-09F2-C6B9-D115-3519B4D62E4E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性格特点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67DC4343-01CF-0C94-FA86-1143DA52E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9735DAC-B05A-A87E-F0E8-ED5E157F0C1F}"/>
              </a:ext>
            </a:extLst>
          </p:cNvPr>
          <p:cNvSpPr txBox="1"/>
          <p:nvPr/>
        </p:nvSpPr>
        <p:spPr>
          <a:xfrm>
            <a:off x="2888328" y="2576234"/>
            <a:ext cx="6415339" cy="1710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理性客观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举例：在记录海底奇观、分析海洋生物特性过程中，始终保持严谨的科学态度，依据实际观察和实验数据得出结论，不轻易被主观臆断左右，对未知现象进行理性推测与验证。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19027422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BE43C-463C-62B6-2812-0ABED9D40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24539444-1F3D-2724-4EF4-F4FC9D4FAF42}"/>
              </a:ext>
            </a:extLst>
          </p:cNvPr>
          <p:cNvSpPr/>
          <p:nvPr/>
        </p:nvSpPr>
        <p:spPr>
          <a:xfrm>
            <a:off x="2261937" y="2044532"/>
            <a:ext cx="7668126" cy="2768935"/>
          </a:xfrm>
          <a:prstGeom prst="roundRect">
            <a:avLst>
              <a:gd name="adj" fmla="val 3616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6E9FE08-D606-019F-7346-BCF786C76279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D632FD7-7D40-6119-0BAD-70AB8B477B6C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人物关系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972946C3-1088-535D-DE68-ACA6C4207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EE53489-4792-2DEF-5859-5D349ABAABC2}"/>
              </a:ext>
            </a:extLst>
          </p:cNvPr>
          <p:cNvSpPr txBox="1"/>
          <p:nvPr/>
        </p:nvSpPr>
        <p:spPr>
          <a:xfrm>
            <a:off x="2597388" y="2364846"/>
            <a:ext cx="6997224" cy="21255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与康塞尔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康塞尔是阿龙纳斯的仆人，忠诚可靠，从小跟随主人，对主人的科研事业无比支持，两人关系亲密，在海底探险中，康塞尔时刻守护在阿龙纳斯身边，协助其采集标本、记录数据，是阿龙纳斯科研工作的得力助手。阿龙纳斯对康塞尔也关怀备至，视如家人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4956427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086E8C-BDEC-BC5F-DF70-1AE703056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2227AFFB-0A8B-443F-3F82-E0A65C3BA2D1}"/>
              </a:ext>
            </a:extLst>
          </p:cNvPr>
          <p:cNvSpPr/>
          <p:nvPr/>
        </p:nvSpPr>
        <p:spPr>
          <a:xfrm>
            <a:off x="2332121" y="1804737"/>
            <a:ext cx="7527758" cy="3248526"/>
          </a:xfrm>
          <a:prstGeom prst="roundRect">
            <a:avLst>
              <a:gd name="adj" fmla="val 2690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E73EB2E-5AA4-119A-A602-D81B498D017A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14C718A-9538-1159-ADEB-5D3BEEBC7D53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人物关系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3909929F-1FF9-AD3F-C01F-B840FE9A5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E82CD3D-CC04-BE05-C010-6F88D09301B8}"/>
              </a:ext>
            </a:extLst>
          </p:cNvPr>
          <p:cNvSpPr txBox="1"/>
          <p:nvPr/>
        </p:nvSpPr>
        <p:spPr>
          <a:xfrm>
            <a:off x="2743201" y="2158460"/>
            <a:ext cx="6705598" cy="2541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b="1" i="0" dirty="0">
                <a:effectLst/>
              </a:rPr>
              <a:t>与尼德・兰</a:t>
            </a:r>
          </a:p>
          <a:p>
            <a:pPr algn="just">
              <a:lnSpc>
                <a:spcPct val="150000"/>
              </a:lnSpc>
            </a:pPr>
            <a:r>
              <a:rPr lang="ja-JP" altLang="en-US" i="0" dirty="0">
                <a:effectLst/>
              </a:rPr>
              <a:t>尼德・兰是捕鲸手，性格火爆、渴望自由。阿龙纳斯与他起初因观念不同产生摩擦，阿龙纳斯更注重科学探索，尼德・兰一心想着逃离鹦鹉螺号。但随着海底冒险深入，两人在彼此陪伴与磨合中逐渐相互理解，阿龙纳斯的学识让尼德・兰对海底世界有新认识，尼德・兰的直爽也让阿龙纳斯科研生活多些烟火气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077861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7BC42-7DBA-52AF-5B38-F1DB280ED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C9CEEF59-BA1F-F1F7-AAE4-7864B3C5A0EF}"/>
              </a:ext>
            </a:extLst>
          </p:cNvPr>
          <p:cNvSpPr/>
          <p:nvPr/>
        </p:nvSpPr>
        <p:spPr>
          <a:xfrm>
            <a:off x="2416342" y="1714500"/>
            <a:ext cx="7359316" cy="3429000"/>
          </a:xfrm>
          <a:prstGeom prst="roundRect">
            <a:avLst>
              <a:gd name="adj" fmla="val 3616"/>
            </a:avLst>
          </a:prstGeom>
          <a:solidFill>
            <a:schemeClr val="bg1">
              <a:alpha val="22000"/>
            </a:schemeClr>
          </a:solidFill>
          <a:ln>
            <a:solidFill>
              <a:srgbClr val="0070C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0C06074-5740-B8F8-0A7C-60036DFC5901}"/>
              </a:ext>
            </a:extLst>
          </p:cNvPr>
          <p:cNvSpPr/>
          <p:nvPr/>
        </p:nvSpPr>
        <p:spPr>
          <a:xfrm flipV="1">
            <a:off x="0" y="0"/>
            <a:ext cx="12192000" cy="37465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51164F-E705-9DE6-5CBA-0E3E43A7C4D0}"/>
              </a:ext>
            </a:extLst>
          </p:cNvPr>
          <p:cNvSpPr txBox="1"/>
          <p:nvPr/>
        </p:nvSpPr>
        <p:spPr>
          <a:xfrm>
            <a:off x="372764" y="-11904"/>
            <a:ext cx="1005403" cy="372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lnSpc>
                <a:spcPts val="2400"/>
              </a:lnSpc>
              <a:spcAft>
                <a:spcPts val="1200"/>
              </a:spcAft>
            </a:pPr>
            <a:r>
              <a:rPr lang="zh-CN" altLang="en-US" sz="1600" i="0" dirty="0">
                <a:effectLst/>
              </a:rPr>
              <a:t>人物关系</a:t>
            </a:r>
          </a:p>
        </p:txBody>
      </p:sp>
      <p:pic>
        <p:nvPicPr>
          <p:cNvPr id="9" name="图片 8" descr="图片包含 游戏机, 星星, 夜空, 日落">
            <a:extLst>
              <a:ext uri="{FF2B5EF4-FFF2-40B4-BE49-F238E27FC236}">
                <a16:creationId xmlns:a16="http://schemas.microsoft.com/office/drawing/2014/main" id="{CC685163-A3DA-C82C-3218-7FF5FF1D8A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2" y="39479"/>
            <a:ext cx="295692" cy="295692"/>
          </a:xfrm>
          <a:prstGeom prst="ellipse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2384525-A8F5-510E-B926-5622A5F3196E}"/>
              </a:ext>
            </a:extLst>
          </p:cNvPr>
          <p:cNvSpPr txBox="1"/>
          <p:nvPr/>
        </p:nvSpPr>
        <p:spPr>
          <a:xfrm>
            <a:off x="2743201" y="1950710"/>
            <a:ext cx="6705598" cy="2956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i="0" dirty="0">
                <a:effectLst/>
              </a:rPr>
              <a:t>与尼摩船长</a:t>
            </a:r>
          </a:p>
          <a:p>
            <a:pPr algn="just">
              <a:lnSpc>
                <a:spcPct val="150000"/>
              </a:lnSpc>
            </a:pPr>
            <a:r>
              <a:rPr lang="zh-CN" altLang="en-US" i="0" dirty="0">
                <a:effectLst/>
              </a:rPr>
              <a:t>尼摩船长是鹦鹉螺号的主人，性格神秘、坚毅且富有反抗精神。阿龙纳斯初见船长，对其海底世界创造充满敬佩，同时对船长过往经历好奇。在相处中，两人常就海洋生态、文明发展等问题深入探讨，虽观点时有碰撞，但船长的智慧与气魄令阿龙纳斯钦佩，阿龙纳斯的学识也给船长带来新视角，形成微妙的相互欣赏又彼此保留距离的复杂关系。</a:t>
            </a:r>
            <a:endParaRPr lang="zh-CN" altLang="en-US" i="0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810197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Noto Sans SC">
      <a:majorFont>
        <a:latin typeface="Noto Sans SC Medium"/>
        <a:ea typeface="Noto Sans SC Medium"/>
        <a:cs typeface=""/>
      </a:majorFont>
      <a:minorFont>
        <a:latin typeface="Noto Sans SC"/>
        <a:ea typeface="Noto Sans S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1075</Words>
  <Application>Microsoft Office PowerPoint</Application>
  <PresentationFormat>宽屏</PresentationFormat>
  <Paragraphs>45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inherit</vt:lpstr>
      <vt:lpstr>Noto Sans SC Medium</vt:lpstr>
      <vt:lpstr>Arial</vt:lpstr>
      <vt:lpstr>-apple-system</vt:lpstr>
      <vt:lpstr>Noto Sans SC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《海底两万里》人物-阿龙纳斯</dc:title>
  <dc:creator>刘泽宣</dc:creator>
  <cp:lastModifiedBy>泽宣 刘</cp:lastModifiedBy>
  <cp:revision>49</cp:revision>
  <dcterms:created xsi:type="dcterms:W3CDTF">2025-05-16T13:58:51Z</dcterms:created>
  <dcterms:modified xsi:type="dcterms:W3CDTF">2025-05-17T03:36:34Z</dcterms:modified>
</cp:coreProperties>
</file>